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92" r:id="rId4"/>
  </p:sldMasterIdLst>
  <p:notesMasterIdLst>
    <p:notesMasterId r:id="rId30"/>
  </p:notesMasterIdLst>
  <p:sldIdLst>
    <p:sldId id="831" r:id="rId5"/>
    <p:sldId id="861" r:id="rId6"/>
    <p:sldId id="894" r:id="rId7"/>
    <p:sldId id="855" r:id="rId8"/>
    <p:sldId id="856" r:id="rId9"/>
    <p:sldId id="881" r:id="rId10"/>
    <p:sldId id="859" r:id="rId11"/>
    <p:sldId id="880" r:id="rId12"/>
    <p:sldId id="882" r:id="rId13"/>
    <p:sldId id="839" r:id="rId14"/>
    <p:sldId id="883" r:id="rId15"/>
    <p:sldId id="884" r:id="rId16"/>
    <p:sldId id="840" r:id="rId17"/>
    <p:sldId id="885" r:id="rId18"/>
    <p:sldId id="871" r:id="rId19"/>
    <p:sldId id="887" r:id="rId20"/>
    <p:sldId id="888" r:id="rId21"/>
    <p:sldId id="889" r:id="rId22"/>
    <p:sldId id="890" r:id="rId23"/>
    <p:sldId id="841" r:id="rId24"/>
    <p:sldId id="891" r:id="rId25"/>
    <p:sldId id="892" r:id="rId26"/>
    <p:sldId id="879" r:id="rId27"/>
    <p:sldId id="893" r:id="rId28"/>
    <p:sldId id="876" r:id="rId29"/>
  </p:sldIdLst>
  <p:sldSz cx="9144000" cy="5143500" type="screen16x9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61"/>
            <p14:sldId id="894"/>
            <p14:sldId id="855"/>
            <p14:sldId id="856"/>
            <p14:sldId id="881"/>
            <p14:sldId id="859"/>
            <p14:sldId id="880"/>
            <p14:sldId id="882"/>
            <p14:sldId id="839"/>
            <p14:sldId id="883"/>
            <p14:sldId id="884"/>
            <p14:sldId id="840"/>
            <p14:sldId id="885"/>
            <p14:sldId id="871"/>
            <p14:sldId id="887"/>
            <p14:sldId id="888"/>
            <p14:sldId id="889"/>
            <p14:sldId id="890"/>
            <p14:sldId id="841"/>
            <p14:sldId id="891"/>
            <p14:sldId id="892"/>
            <p14:sldId id="879"/>
            <p14:sldId id="893"/>
            <p14:sldId id="8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26A0E"/>
    <a:srgbClr val="F1A00F"/>
    <a:srgbClr val="404040"/>
    <a:srgbClr val="1C1C1C"/>
    <a:srgbClr val="DEDEDE"/>
    <a:srgbClr val="66FFCC"/>
    <a:srgbClr val="3DF5A2"/>
    <a:srgbClr val="00FFFF"/>
    <a:srgbClr val="00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9"/>
    <p:restoredTop sz="94703"/>
  </p:normalViewPr>
  <p:slideViewPr>
    <p:cSldViewPr snapToGrid="0">
      <p:cViewPr varScale="1">
        <p:scale>
          <a:sx n="132" d="100"/>
          <a:sy n="132" d="100"/>
        </p:scale>
        <p:origin x="17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10/11/2023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you've seen Oppenheimer, he's the one playing Bongos.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27764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dirac</a:t>
            </a:r>
            <a:r>
              <a:rPr lang="en-US" dirty="0"/>
              <a:t> notation!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14154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89A7-E533-5766-B06A-8E6B2EA69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C702B-D3F4-6EC1-5187-1525EAC5F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F0159-93D8-9D04-10CC-701429E2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E0737-A048-7CE0-AA4B-77993B70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B7107-AC36-31D9-1AE1-50924477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2827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2D5F-69A9-C3C0-E5D4-800FD335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C72FB-273B-F32E-E60A-2BC4060E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25F03-8694-594A-31F3-2BBF8A06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64CFD-50FD-8791-29C9-C7BEB0DA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EB6D8-C54A-3B26-7EA3-DB6A827E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9680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8A9D5-2EC6-DB8B-DCFB-A062A5641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3DCE8-8D46-0465-FDC9-56FD44E9D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C9E94-0571-8D3B-C7C1-5A0C791F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DDA3C-FBFC-6B9C-8CE1-45329CD2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B05BA-755D-B6F6-2EEA-C8D0099B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1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97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187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346338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49CC-6C21-5CA4-002D-E4177DF8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BC159-91A0-438E-7AEB-8A2C7AEF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9E4D-CF3C-AA3B-4316-564DC415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9358D-50E5-1115-F591-D04FB99D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76728-805A-F3C8-E8D8-3F360C40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20584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 to 6 bullet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CEB0-B0B9-873E-CDFE-954F5D1C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85A6E-E2B7-021D-8929-CF07F100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77D57-CD26-25BF-5DCF-AA93EB65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DDA8C-9A04-522F-56E5-8CF311876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F71D0-067B-4A2C-4DDC-731FA893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69988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76C9-2890-AC5B-87D8-740D6B64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E36D-4D74-8455-94DD-C373E2C3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1E8CA-FB66-B828-26A1-F55731BE4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CA268-362C-B071-741F-102959B8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C8C20-9D48-3B93-1C3F-2F43A10D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6B2D0-0FB0-CBBA-6E1A-E962118E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05262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text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FBB5-17BD-971C-E061-2E8F4FB4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7CC8A-4B04-AA5B-C5DC-CC6D2D3C0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CE229-5227-3798-00E6-99E5DA2D2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AAB3F-959C-4463-883B-2ED58522C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D42EF-7284-F355-C650-B17DF03C2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87C387-FF4E-52F8-5AD4-80F53089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EB7E8-A6AD-D037-4A58-017F4CDD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03A-8ABF-33C2-5ADE-29C7F3CD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73774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B1A9-7517-E174-334A-6D7A871D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A0F38-F95E-8910-9B51-9026B77D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403C8-3CE8-338A-A4A8-D9D69EE5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B01DC-F248-9415-0A64-07A89EE6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7918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31743-3EAB-5D2E-4EA7-06C62B5BD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FEA9D-9049-0B72-DBDD-90D645F9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DA5F9-38E3-738A-C0B3-52350909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11389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3FDF5-4BD7-DE54-CC76-45144855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7893-246C-AD04-ECB3-762B3328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5302E-73B7-88F3-153A-6F906CB8F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D0D80-DB98-840A-E9AB-9C51B1598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0B75B-B94E-1AC5-2BB9-2916EAB3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2D4E6-E3DD-8232-E0A4-E216D34C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8438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5265-7B4D-7407-81AC-3264E7AA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A20820-D790-EBB2-24EA-8B2D2B412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127CC-B2AE-0104-8B3A-17444FDE6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C4E7D-52D1-41A3-4DBC-4528034D6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66EE0-E6DE-F6F7-0C91-20FF40321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AA1DD-A5A4-AC86-1D23-418A144E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2594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A4B3D-8600-E6FB-2CD6-146F8DD6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BF3FE-4BD3-A93D-6C81-28569C532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898A8-C298-B363-13A3-3C7781319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AA40-3EA6-ED49-890F-4731E5D0A101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2C8E1-2C43-9586-1488-988605FBF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F641E-B13C-BC3B-28B1-19D37622B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773EE-5924-8944-9FDC-52C9FE543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9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7" r:id="rId14"/>
    <p:sldLayoutId id="2147483949" r:id="rId15"/>
    <p:sldLayoutId id="2147483945" r:id="rId16"/>
    <p:sldLayoutId id="2147483947" r:id="rId17"/>
    <p:sldLayoutId id="2147483948" r:id="rId18"/>
    <p:sldLayoutId id="2147483955" r:id="rId19"/>
    <p:sldLayoutId id="2147483957" r:id="rId20"/>
    <p:sldLayoutId id="2147483988" r:id="rId21"/>
    <p:sldLayoutId id="2147483960" r:id="rId22"/>
    <p:sldLayoutId id="2147483961" r:id="rId23"/>
    <p:sldLayoutId id="2147483962" r:id="rId24"/>
    <p:sldLayoutId id="2147483970" r:id="rId25"/>
    <p:sldLayoutId id="2147483978" r:id="rId26"/>
    <p:sldLayoutId id="2147483951" r:id="rId27"/>
    <p:sldLayoutId id="2147483950" r:id="rId28"/>
    <p:sldLayoutId id="2147483981" r:id="rId29"/>
    <p:sldLayoutId id="2147483982" r:id="rId30"/>
    <p:sldLayoutId id="2147483983" r:id="rId31"/>
    <p:sldLayoutId id="2147483984" r:id="rId32"/>
    <p:sldLayoutId id="2147483971" r:id="rId33"/>
    <p:sldLayoutId id="2147483973" r:id="rId34"/>
    <p:sldLayoutId id="2147483985" r:id="rId35"/>
    <p:sldLayoutId id="2147483986" r:id="rId36"/>
    <p:sldLayoutId id="2147483976" r:id="rId37"/>
    <p:sldLayoutId id="2147483977" r:id="rId38"/>
    <p:sldLayoutId id="2147483975" r:id="rId39"/>
    <p:sldLayoutId id="2147483974" r:id="rId40"/>
    <p:sldLayoutId id="2147483964" r:id="rId41"/>
    <p:sldLayoutId id="2147483958" r:id="rId42"/>
    <p:sldLayoutId id="2147483990" r:id="rId43"/>
    <p:sldLayoutId id="2147483991" r:id="rId44"/>
    <p:sldLayoutId id="2147483965" r:id="rId45"/>
    <p:sldLayoutId id="2147483966" r:id="rId46"/>
    <p:sldLayoutId id="2147483967" r:id="rId47"/>
    <p:sldLayoutId id="2147483968" r:id="rId48"/>
    <p:sldLayoutId id="2147483979" r:id="rId49"/>
    <p:sldLayoutId id="2147483980" r:id="rId5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belia.libraryofbabel.inf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A784D9-C0DF-48A5-A320-6F42AA7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927" y="1944758"/>
            <a:ext cx="3146755" cy="153939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/>
              <a:t>Unblurring from nothing: How do diffusion models work?</a:t>
            </a: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2223" y="415614"/>
            <a:ext cx="4306642" cy="430664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85716EF-DE4D-7685-65E8-A86634D3E4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64" y="415613"/>
            <a:ext cx="4306642" cy="4306642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</p:spPr>
      </p:pic>
      <p:sp>
        <p:nvSpPr>
          <p:cNvPr id="2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17" y="527759"/>
            <a:ext cx="128636" cy="128636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064" y="1172022"/>
            <a:ext cx="118159" cy="118158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DFAF6-4E83-4424-8C2E-D2D55863F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27928" y="3629553"/>
            <a:ext cx="3146755" cy="21854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Edmund Dable-Heath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0611" y="4331311"/>
            <a:ext cx="84320" cy="84320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14454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5D1DE0-25FE-E7AE-DE78-C5C7753AFAB8}"/>
              </a:ext>
            </a:extLst>
          </p:cNvPr>
          <p:cNvSpPr txBox="1"/>
          <p:nvPr/>
        </p:nvSpPr>
        <p:spPr>
          <a:xfrm>
            <a:off x="1574358" y="9223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436" y="1906622"/>
            <a:ext cx="4001197" cy="8239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U-Nets all the way down (and then back up again)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C90AE5A-AD39-6400-C1B6-72CA4A6F96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3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1189203"/>
          </a:xfrm>
        </p:spPr>
        <p:txBody>
          <a:bodyPr anchor="t">
            <a:noAutofit/>
          </a:bodyPr>
          <a:lstStyle/>
          <a:p>
            <a:r>
              <a:rPr lang="en-US" dirty="0"/>
              <a:t>What are U-Nets?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CC9F-9669-D22D-B327-F8FEC9CD1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454573"/>
            <a:ext cx="3921124" cy="3688927"/>
          </a:xfrm>
        </p:spPr>
        <p:txBody>
          <a:bodyPr anchor="t">
            <a:normAutofit fontScale="70000" lnSpcReduction="20000"/>
          </a:bodyPr>
          <a:lstStyle/>
          <a:p>
            <a:pPr>
              <a:buFont typeface="System Font Regular"/>
              <a:buChar char="-"/>
            </a:pPr>
            <a:r>
              <a:rPr lang="en-US" sz="2600" dirty="0"/>
              <a:t>A U-shaped convolutional neural network.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>
              <a:buFont typeface="System Font Regular"/>
              <a:buChar char="-"/>
            </a:pPr>
            <a:r>
              <a:rPr lang="en-US" sz="2600" dirty="0"/>
              <a:t>Initially created for image segmentation.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>
              <a:buFont typeface="System Font Regular"/>
              <a:buChar char="-"/>
            </a:pPr>
            <a:r>
              <a:rPr lang="en-US" sz="2600" dirty="0"/>
              <a:t>Down-samples images to distill information, before up sampling (with skip connections) to return to original resolution.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>
              <a:buFont typeface="System Font Regular"/>
              <a:buChar char="-"/>
            </a:pPr>
            <a:r>
              <a:rPr lang="en-US" sz="2600" dirty="0"/>
              <a:t>For diffusion models this learns the noise distribution on an image – i.e. ‘segmenting’ the noise from the image.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4EADFE0A-10C8-109F-EB55-B1CEEA48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67" y="762509"/>
            <a:ext cx="4536878" cy="361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8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1189203"/>
          </a:xfrm>
        </p:spPr>
        <p:txBody>
          <a:bodyPr anchor="t">
            <a:noAutofit/>
          </a:bodyPr>
          <a:lstStyle/>
          <a:p>
            <a:r>
              <a:rPr lang="en-US" dirty="0"/>
              <a:t>Including Additional Information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CC9F-9669-D22D-B327-F8FEC9CD1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687904"/>
            <a:ext cx="3921124" cy="3079588"/>
          </a:xfrm>
        </p:spPr>
        <p:txBody>
          <a:bodyPr anchor="t"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2600" dirty="0"/>
              <a:t>In addition to simply learning the noise we want to know the noise in context.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Noise from which time step?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Context from user?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8CE9C44-3DDB-3C28-4565-BEEDB75D9C0E}"/>
              </a:ext>
            </a:extLst>
          </p:cNvPr>
          <p:cNvGrpSpPr/>
          <p:nvPr/>
        </p:nvGrpSpPr>
        <p:grpSpPr>
          <a:xfrm>
            <a:off x="4673295" y="1019912"/>
            <a:ext cx="4079056" cy="2391746"/>
            <a:chOff x="4673295" y="1019912"/>
            <a:chExt cx="4079056" cy="239174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F9F966-F8FE-E87D-2A45-565277ED2641}"/>
                </a:ext>
              </a:extLst>
            </p:cNvPr>
            <p:cNvSpPr/>
            <p:nvPr/>
          </p:nvSpPr>
          <p:spPr>
            <a:xfrm>
              <a:off x="4791078" y="2654913"/>
              <a:ext cx="372066" cy="7567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32794F-289B-1CBA-B27F-8EA3DC1D5703}"/>
                </a:ext>
              </a:extLst>
            </p:cNvPr>
            <p:cNvSpPr/>
            <p:nvPr/>
          </p:nvSpPr>
          <p:spPr>
            <a:xfrm>
              <a:off x="5645567" y="2193377"/>
              <a:ext cx="372066" cy="7567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47FDBD-8B74-E118-9AA8-1C948F037773}"/>
                </a:ext>
              </a:extLst>
            </p:cNvPr>
            <p:cNvSpPr/>
            <p:nvPr/>
          </p:nvSpPr>
          <p:spPr>
            <a:xfrm>
              <a:off x="7001272" y="1815004"/>
              <a:ext cx="372066" cy="7567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3C31BC-C17D-576D-4509-F6E1A576157C}"/>
                </a:ext>
              </a:extLst>
            </p:cNvPr>
            <p:cNvSpPr/>
            <p:nvPr/>
          </p:nvSpPr>
          <p:spPr>
            <a:xfrm>
              <a:off x="8340134" y="1297260"/>
              <a:ext cx="372066" cy="7567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A1952F19-E450-BFBD-4799-78B1B70342CE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 flipV="1">
              <a:off x="5163144" y="2571750"/>
              <a:ext cx="482423" cy="46153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umming Junction 8">
              <a:extLst>
                <a:ext uri="{FF2B5EF4-FFF2-40B4-BE49-F238E27FC236}">
                  <a16:creationId xmlns:a16="http://schemas.microsoft.com/office/drawing/2014/main" id="{D137F691-E47E-212C-5566-C46292DC671A}"/>
                </a:ext>
              </a:extLst>
            </p:cNvPr>
            <p:cNvSpPr/>
            <p:nvPr/>
          </p:nvSpPr>
          <p:spPr>
            <a:xfrm>
              <a:off x="6135939" y="2490952"/>
              <a:ext cx="163962" cy="163961"/>
            </a:xfrm>
            <a:prstGeom prst="flowChartSummingJunctio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r 9">
              <a:extLst>
                <a:ext uri="{FF2B5EF4-FFF2-40B4-BE49-F238E27FC236}">
                  <a16:creationId xmlns:a16="http://schemas.microsoft.com/office/drawing/2014/main" id="{2D5C2274-948F-D062-19E4-83ED34564F9F}"/>
                </a:ext>
              </a:extLst>
            </p:cNvPr>
            <p:cNvSpPr/>
            <p:nvPr/>
          </p:nvSpPr>
          <p:spPr>
            <a:xfrm>
              <a:off x="6554504" y="2489768"/>
              <a:ext cx="157656" cy="163961"/>
            </a:xfrm>
            <a:prstGeom prst="flowChar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FE4EFA87-B836-5747-30E0-A8C799924967}"/>
                </a:ext>
              </a:extLst>
            </p:cNvPr>
            <p:cNvCxnSpPr>
              <a:stCxn id="3" idx="3"/>
              <a:endCxn id="9" idx="2"/>
            </p:cNvCxnSpPr>
            <p:nvPr/>
          </p:nvCxnSpPr>
          <p:spPr>
            <a:xfrm>
              <a:off x="6017633" y="2571750"/>
              <a:ext cx="118306" cy="11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FED06A1E-F4A8-A4E6-521C-24EFAE4CD18A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 flipV="1">
              <a:off x="6299901" y="2571749"/>
              <a:ext cx="254603" cy="118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umming Junction 19">
              <a:extLst>
                <a:ext uri="{FF2B5EF4-FFF2-40B4-BE49-F238E27FC236}">
                  <a16:creationId xmlns:a16="http://schemas.microsoft.com/office/drawing/2014/main" id="{D0D2A965-5FD8-635B-1565-4F5381918C23}"/>
                </a:ext>
              </a:extLst>
            </p:cNvPr>
            <p:cNvSpPr/>
            <p:nvPr/>
          </p:nvSpPr>
          <p:spPr>
            <a:xfrm>
              <a:off x="7534814" y="2112580"/>
              <a:ext cx="163962" cy="163961"/>
            </a:xfrm>
            <a:prstGeom prst="flowChartSummingJunctio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r 20">
              <a:extLst>
                <a:ext uri="{FF2B5EF4-FFF2-40B4-BE49-F238E27FC236}">
                  <a16:creationId xmlns:a16="http://schemas.microsoft.com/office/drawing/2014/main" id="{606BC597-0829-1D7D-F343-5320875C3ADC}"/>
                </a:ext>
              </a:extLst>
            </p:cNvPr>
            <p:cNvSpPr/>
            <p:nvPr/>
          </p:nvSpPr>
          <p:spPr>
            <a:xfrm>
              <a:off x="7953379" y="2111396"/>
              <a:ext cx="157656" cy="163961"/>
            </a:xfrm>
            <a:prstGeom prst="flowChar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E5EE35F9-0C0F-B41A-C9D7-80055ADBE7E0}"/>
                </a:ext>
              </a:extLst>
            </p:cNvPr>
            <p:cNvCxnSpPr>
              <a:stCxn id="10" idx="6"/>
              <a:endCxn id="5" idx="1"/>
            </p:cNvCxnSpPr>
            <p:nvPr/>
          </p:nvCxnSpPr>
          <p:spPr>
            <a:xfrm flipV="1">
              <a:off x="6712160" y="2193377"/>
              <a:ext cx="289112" cy="37837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C1B26486-4DC0-C39B-D147-10DB4FD40CAC}"/>
                </a:ext>
              </a:extLst>
            </p:cNvPr>
            <p:cNvCxnSpPr>
              <a:stCxn id="5" idx="3"/>
              <a:endCxn id="20" idx="2"/>
            </p:cNvCxnSpPr>
            <p:nvPr/>
          </p:nvCxnSpPr>
          <p:spPr>
            <a:xfrm>
              <a:off x="7373338" y="2193377"/>
              <a:ext cx="161476" cy="118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DC82F751-B6A8-9086-06E5-767E54A3F82B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7698776" y="2193377"/>
              <a:ext cx="254603" cy="118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93AE158D-2C0B-F142-9F6F-1BDD7B54F5E3}"/>
                </a:ext>
              </a:extLst>
            </p:cNvPr>
            <p:cNvCxnSpPr>
              <a:stCxn id="21" idx="6"/>
              <a:endCxn id="6" idx="1"/>
            </p:cNvCxnSpPr>
            <p:nvPr/>
          </p:nvCxnSpPr>
          <p:spPr>
            <a:xfrm flipV="1">
              <a:off x="8111035" y="1675633"/>
              <a:ext cx="229099" cy="51774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C1F155-FA8A-87F6-7E0C-FE0B2A6C351A}"/>
                </a:ext>
              </a:extLst>
            </p:cNvPr>
            <p:cNvSpPr txBox="1"/>
            <p:nvPr/>
          </p:nvSpPr>
          <p:spPr>
            <a:xfrm>
              <a:off x="4673295" y="2382563"/>
              <a:ext cx="5966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Hidden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688E5E-4F26-2033-FD3D-A80E0CB37175}"/>
                </a:ext>
              </a:extLst>
            </p:cNvPr>
            <p:cNvSpPr txBox="1"/>
            <p:nvPr/>
          </p:nvSpPr>
          <p:spPr>
            <a:xfrm>
              <a:off x="5605416" y="1934505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Up 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0752C3-C71A-D7A2-49B6-76807E5AE56A}"/>
                </a:ext>
              </a:extLst>
            </p:cNvPr>
            <p:cNvSpPr txBox="1"/>
            <p:nvPr/>
          </p:nvSpPr>
          <p:spPr>
            <a:xfrm>
              <a:off x="6961121" y="1553394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Up 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3CB492-9F0C-B1BF-9BE8-3171AD64FA77}"/>
                </a:ext>
              </a:extLst>
            </p:cNvPr>
            <p:cNvSpPr txBox="1"/>
            <p:nvPr/>
          </p:nvSpPr>
          <p:spPr>
            <a:xfrm>
              <a:off x="8299983" y="1019912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Up 2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EAD14F6-6008-F594-7551-0B02F0BF4558}"/>
              </a:ext>
            </a:extLst>
          </p:cNvPr>
          <p:cNvGrpSpPr/>
          <p:nvPr/>
        </p:nvGrpSpPr>
        <p:grpSpPr>
          <a:xfrm>
            <a:off x="4273682" y="2275357"/>
            <a:ext cx="3837353" cy="1877051"/>
            <a:chOff x="4273682" y="2275357"/>
            <a:chExt cx="3837353" cy="1877051"/>
          </a:xfrm>
        </p:grpSpPr>
        <p:sp>
          <p:nvSpPr>
            <p:cNvPr id="40" name="Off-page Connector 39">
              <a:extLst>
                <a:ext uri="{FF2B5EF4-FFF2-40B4-BE49-F238E27FC236}">
                  <a16:creationId xmlns:a16="http://schemas.microsoft.com/office/drawing/2014/main" id="{3A783CCB-7293-8C7B-BBB1-245470C2F56B}"/>
                </a:ext>
              </a:extLst>
            </p:cNvPr>
            <p:cNvSpPr/>
            <p:nvPr/>
          </p:nvSpPr>
          <p:spPr>
            <a:xfrm>
              <a:off x="6554504" y="2868140"/>
              <a:ext cx="157656" cy="215594"/>
            </a:xfrm>
            <a:prstGeom prst="flowChartOffpage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ff-page Connector 40">
              <a:extLst>
                <a:ext uri="{FF2B5EF4-FFF2-40B4-BE49-F238E27FC236}">
                  <a16:creationId xmlns:a16="http://schemas.microsoft.com/office/drawing/2014/main" id="{DEA754D7-7AA5-033E-0B23-6A44DA9D6192}"/>
                </a:ext>
              </a:extLst>
            </p:cNvPr>
            <p:cNvSpPr/>
            <p:nvPr/>
          </p:nvSpPr>
          <p:spPr>
            <a:xfrm>
              <a:off x="7953379" y="2489768"/>
              <a:ext cx="157656" cy="215594"/>
            </a:xfrm>
            <a:prstGeom prst="flowChartOffpage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543EB0-B3E4-0E30-0D8D-1E340277D91C}"/>
                </a:ext>
              </a:extLst>
            </p:cNvPr>
            <p:cNvSpPr txBox="1"/>
            <p:nvPr/>
          </p:nvSpPr>
          <p:spPr>
            <a:xfrm>
              <a:off x="4273682" y="3890798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Time</a:t>
              </a:r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70278B70-9A87-AF5D-A78F-80CC0D69F3FF}"/>
                </a:ext>
              </a:extLst>
            </p:cNvPr>
            <p:cNvCxnSpPr>
              <a:stCxn id="42" idx="2"/>
              <a:endCxn id="40" idx="2"/>
            </p:cNvCxnSpPr>
            <p:nvPr/>
          </p:nvCxnSpPr>
          <p:spPr>
            <a:xfrm rot="5400000" flipH="1" flipV="1">
              <a:off x="5036269" y="2555345"/>
              <a:ext cx="1068674" cy="2125451"/>
            </a:xfrm>
            <a:prstGeom prst="bentConnector3">
              <a:avLst>
                <a:gd name="adj1" fmla="val -14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317F4954-A22E-C9AE-8941-DB816F4F2400}"/>
                </a:ext>
              </a:extLst>
            </p:cNvPr>
            <p:cNvCxnSpPr>
              <a:stCxn id="42" idx="2"/>
              <a:endCxn id="41" idx="2"/>
            </p:cNvCxnSpPr>
            <p:nvPr/>
          </p:nvCxnSpPr>
          <p:spPr>
            <a:xfrm rot="5400000" flipH="1" flipV="1">
              <a:off x="5546521" y="1666722"/>
              <a:ext cx="1447046" cy="3524326"/>
            </a:xfrm>
            <a:prstGeom prst="bentConnector3">
              <a:avLst>
                <a:gd name="adj1" fmla="val -10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C126F31-5214-3F77-1DB8-CE774234C3FE}"/>
                </a:ext>
              </a:extLst>
            </p:cNvPr>
            <p:cNvCxnSpPr>
              <a:stCxn id="40" idx="0"/>
              <a:endCxn id="10" idx="4"/>
            </p:cNvCxnSpPr>
            <p:nvPr/>
          </p:nvCxnSpPr>
          <p:spPr>
            <a:xfrm flipV="1">
              <a:off x="6633332" y="2653729"/>
              <a:ext cx="0" cy="214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74747DA-A489-8122-414C-8A14C6CC2902}"/>
                </a:ext>
              </a:extLst>
            </p:cNvPr>
            <p:cNvCxnSpPr>
              <a:stCxn id="41" idx="0"/>
              <a:endCxn id="21" idx="4"/>
            </p:cNvCxnSpPr>
            <p:nvPr/>
          </p:nvCxnSpPr>
          <p:spPr>
            <a:xfrm flipV="1">
              <a:off x="8032207" y="2275357"/>
              <a:ext cx="0" cy="214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C1B5D1A-B868-1324-2EB0-D9F906E2EAAF}"/>
                </a:ext>
              </a:extLst>
            </p:cNvPr>
            <p:cNvSpPr txBox="1"/>
            <p:nvPr/>
          </p:nvSpPr>
          <p:spPr>
            <a:xfrm>
              <a:off x="6651239" y="3462176"/>
              <a:ext cx="8835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Embeddings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B1FE8A-1190-2ECD-B7CC-9A12A8444A57}"/>
                </a:ext>
              </a:extLst>
            </p:cNvPr>
            <p:cNvCxnSpPr>
              <a:stCxn id="61" idx="0"/>
              <a:endCxn id="40" idx="3"/>
            </p:cNvCxnSpPr>
            <p:nvPr/>
          </p:nvCxnSpPr>
          <p:spPr>
            <a:xfrm flipH="1" flipV="1">
              <a:off x="6712160" y="2975937"/>
              <a:ext cx="380867" cy="486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B85DE9D-B83A-3D3F-0871-D2B01FA2964D}"/>
                </a:ext>
              </a:extLst>
            </p:cNvPr>
            <p:cNvCxnSpPr>
              <a:stCxn id="61" idx="0"/>
              <a:endCxn id="41" idx="1"/>
            </p:cNvCxnSpPr>
            <p:nvPr/>
          </p:nvCxnSpPr>
          <p:spPr>
            <a:xfrm flipV="1">
              <a:off x="7093027" y="2597565"/>
              <a:ext cx="860352" cy="864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0D01D49-48F0-7A47-E3FF-A7EA836068B8}"/>
              </a:ext>
            </a:extLst>
          </p:cNvPr>
          <p:cNvGrpSpPr/>
          <p:nvPr/>
        </p:nvGrpSpPr>
        <p:grpSpPr>
          <a:xfrm>
            <a:off x="4197158" y="2276541"/>
            <a:ext cx="3505614" cy="2314214"/>
            <a:chOff x="4197158" y="2276541"/>
            <a:chExt cx="3505614" cy="231421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1BE6FAF-FB98-F830-402E-13275DE2B37C}"/>
                </a:ext>
              </a:extLst>
            </p:cNvPr>
            <p:cNvSpPr txBox="1"/>
            <p:nvPr/>
          </p:nvSpPr>
          <p:spPr>
            <a:xfrm>
              <a:off x="4197158" y="4329145"/>
              <a:ext cx="6319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Context</a:t>
              </a:r>
            </a:p>
          </p:txBody>
        </p:sp>
        <p:sp>
          <p:nvSpPr>
            <p:cNvPr id="70" name="Off-page Connector 69">
              <a:extLst>
                <a:ext uri="{FF2B5EF4-FFF2-40B4-BE49-F238E27FC236}">
                  <a16:creationId xmlns:a16="http://schemas.microsoft.com/office/drawing/2014/main" id="{DCD7A5A6-14FB-FF75-96E1-8CADC6405A5E}"/>
                </a:ext>
              </a:extLst>
            </p:cNvPr>
            <p:cNvSpPr/>
            <p:nvPr/>
          </p:nvSpPr>
          <p:spPr>
            <a:xfrm>
              <a:off x="6142245" y="2868140"/>
              <a:ext cx="157656" cy="215594"/>
            </a:xfrm>
            <a:prstGeom prst="flowChartOffpageConnector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ff-page Connector 70">
              <a:extLst>
                <a:ext uri="{FF2B5EF4-FFF2-40B4-BE49-F238E27FC236}">
                  <a16:creationId xmlns:a16="http://schemas.microsoft.com/office/drawing/2014/main" id="{98F5FC52-42A6-C382-F0E6-8C33F39F904C}"/>
                </a:ext>
              </a:extLst>
            </p:cNvPr>
            <p:cNvSpPr/>
            <p:nvPr/>
          </p:nvSpPr>
          <p:spPr>
            <a:xfrm>
              <a:off x="7545116" y="2489768"/>
              <a:ext cx="157656" cy="215594"/>
            </a:xfrm>
            <a:prstGeom prst="flowChartOffpageConnector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Elbow Connector 72">
              <a:extLst>
                <a:ext uri="{FF2B5EF4-FFF2-40B4-BE49-F238E27FC236}">
                  <a16:creationId xmlns:a16="http://schemas.microsoft.com/office/drawing/2014/main" id="{F837134D-516D-6F6F-0338-D03D2AB80AEA}"/>
                </a:ext>
              </a:extLst>
            </p:cNvPr>
            <p:cNvCxnSpPr>
              <a:stCxn id="69" idx="2"/>
              <a:endCxn id="70" idx="2"/>
            </p:cNvCxnSpPr>
            <p:nvPr/>
          </p:nvCxnSpPr>
          <p:spPr>
            <a:xfrm rot="5400000" flipH="1" flipV="1">
              <a:off x="4613580" y="2983263"/>
              <a:ext cx="1507021" cy="1707963"/>
            </a:xfrm>
            <a:prstGeom prst="bentConnector3">
              <a:avLst>
                <a:gd name="adj1" fmla="val 31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03EC535-DF54-4D62-C2DB-9A0A058BDEB9}"/>
                </a:ext>
              </a:extLst>
            </p:cNvPr>
            <p:cNvCxnSpPr>
              <a:stCxn id="69" idx="2"/>
              <a:endCxn id="71" idx="2"/>
            </p:cNvCxnSpPr>
            <p:nvPr/>
          </p:nvCxnSpPr>
          <p:spPr>
            <a:xfrm rot="5400000" flipH="1" flipV="1">
              <a:off x="5125830" y="2092642"/>
              <a:ext cx="1885393" cy="3110834"/>
            </a:xfrm>
            <a:prstGeom prst="bentConnector3">
              <a:avLst>
                <a:gd name="adj1" fmla="val 25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11B5B2B-F6BE-6027-103E-8ED6DC7912A3}"/>
                </a:ext>
              </a:extLst>
            </p:cNvPr>
            <p:cNvCxnSpPr>
              <a:stCxn id="70" idx="0"/>
              <a:endCxn id="9" idx="4"/>
            </p:cNvCxnSpPr>
            <p:nvPr/>
          </p:nvCxnSpPr>
          <p:spPr>
            <a:xfrm flipH="1" flipV="1">
              <a:off x="6217920" y="2654913"/>
              <a:ext cx="3153" cy="2132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70ED6DF-461B-D675-D6B6-254A4B595305}"/>
                </a:ext>
              </a:extLst>
            </p:cNvPr>
            <p:cNvCxnSpPr>
              <a:stCxn id="71" idx="0"/>
              <a:endCxn id="20" idx="4"/>
            </p:cNvCxnSpPr>
            <p:nvPr/>
          </p:nvCxnSpPr>
          <p:spPr>
            <a:xfrm flipH="1" flipV="1">
              <a:off x="7616795" y="2276541"/>
              <a:ext cx="7149" cy="2132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46B62DA-624D-8325-9DE4-9C0C939764F3}"/>
                </a:ext>
              </a:extLst>
            </p:cNvPr>
            <p:cNvCxnSpPr>
              <a:stCxn id="61" idx="0"/>
              <a:endCxn id="71" idx="1"/>
            </p:cNvCxnSpPr>
            <p:nvPr/>
          </p:nvCxnSpPr>
          <p:spPr>
            <a:xfrm flipV="1">
              <a:off x="7093027" y="2597565"/>
              <a:ext cx="452089" cy="864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CE20D49-0A86-5503-3B36-8ABCC4DAD682}"/>
                </a:ext>
              </a:extLst>
            </p:cNvPr>
            <p:cNvCxnSpPr>
              <a:stCxn id="61" idx="0"/>
              <a:endCxn id="70" idx="3"/>
            </p:cNvCxnSpPr>
            <p:nvPr/>
          </p:nvCxnSpPr>
          <p:spPr>
            <a:xfrm flipH="1" flipV="1">
              <a:off x="6299901" y="2975937"/>
              <a:ext cx="793126" cy="486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22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184" y="1725756"/>
            <a:ext cx="4001197" cy="13302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Art lessons for machines: how do we train these models?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600629-2F00-1319-721D-9F408BDFB0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49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1189203"/>
          </a:xfrm>
        </p:spPr>
        <p:txBody>
          <a:bodyPr anchor="t">
            <a:noAutofit/>
          </a:bodyPr>
          <a:lstStyle/>
          <a:p>
            <a:r>
              <a:rPr lang="en-US" dirty="0"/>
              <a:t>What is it actually trying to learn?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CC9F-9669-D22D-B327-F8FEC9CD1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566582"/>
            <a:ext cx="3921124" cy="3281083"/>
          </a:xfrm>
        </p:spPr>
        <p:txBody>
          <a:bodyPr anchor="t">
            <a:normAutofit fontScale="92500" lnSpcReduction="10000"/>
          </a:bodyPr>
          <a:lstStyle/>
          <a:p>
            <a:pPr>
              <a:buFont typeface="System Font Regular"/>
              <a:buChar char="-"/>
            </a:pPr>
            <a:r>
              <a:rPr lang="en-US" sz="2600" dirty="0"/>
              <a:t>Learns the noise at each time step so it can run the process backwards to a noiseless-image.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>
              <a:buFont typeface="System Font Regular"/>
              <a:buChar char="-"/>
            </a:pPr>
            <a:r>
              <a:rPr lang="en-US" sz="2600" dirty="0" err="1"/>
              <a:t>Synthesise</a:t>
            </a:r>
            <a:r>
              <a:rPr lang="en-US" sz="2600" dirty="0"/>
              <a:t> data by adding noise different amounts of noise to training images to simulate different time steps.</a:t>
            </a:r>
          </a:p>
        </p:txBody>
      </p:sp>
      <p:pic>
        <p:nvPicPr>
          <p:cNvPr id="2" name="Picture 1" descr="A close-up of a colorful background&#10;&#10;Description automatically generated with medium confidence">
            <a:extLst>
              <a:ext uri="{FF2B5EF4-FFF2-40B4-BE49-F238E27FC236}">
                <a16:creationId xmlns:a16="http://schemas.microsoft.com/office/drawing/2014/main" id="{8B1B071A-E5D8-F4D5-C33B-5D593C4F8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99" y="173496"/>
            <a:ext cx="1393086" cy="1393086"/>
          </a:xfrm>
          <a:prstGeom prst="rect">
            <a:avLst/>
          </a:prstGeom>
        </p:spPr>
      </p:pic>
      <p:pic>
        <p:nvPicPr>
          <p:cNvPr id="5" name="Picture 4" descr="A person in a black hat&#10;&#10;Description automatically generated">
            <a:extLst>
              <a:ext uri="{FF2B5EF4-FFF2-40B4-BE49-F238E27FC236}">
                <a16:creationId xmlns:a16="http://schemas.microsoft.com/office/drawing/2014/main" id="{76D8D8AF-1C77-39D3-FF41-B6C2C1BB1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0553"/>
            <a:ext cx="1486646" cy="202778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A96B2BA-5357-3674-D8AB-F3827D80FBB7}"/>
              </a:ext>
            </a:extLst>
          </p:cNvPr>
          <p:cNvSpPr/>
          <p:nvPr/>
        </p:nvSpPr>
        <p:spPr>
          <a:xfrm>
            <a:off x="6277722" y="3092824"/>
            <a:ext cx="1219200" cy="7732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</a:t>
            </a:r>
          </a:p>
          <a:p>
            <a:pPr algn="ctr"/>
            <a:r>
              <a:rPr lang="en-US" dirty="0"/>
              <a:t>Net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C98043-89F8-D352-D7DE-926EE4035C6F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887322" y="2818145"/>
            <a:ext cx="0" cy="27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B88238-B5EF-9EFD-3C82-B0CC94AE6259}"/>
              </a:ext>
            </a:extLst>
          </p:cNvPr>
          <p:cNvGrpSpPr/>
          <p:nvPr/>
        </p:nvGrpSpPr>
        <p:grpSpPr>
          <a:xfrm>
            <a:off x="6277722" y="1566582"/>
            <a:ext cx="2021520" cy="3119718"/>
            <a:chOff x="6277722" y="1566582"/>
            <a:chExt cx="2021520" cy="31197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149F78-D498-FCC2-F9FD-99EB80FCA34B}"/>
                </a:ext>
              </a:extLst>
            </p:cNvPr>
            <p:cNvSpPr/>
            <p:nvPr/>
          </p:nvSpPr>
          <p:spPr>
            <a:xfrm>
              <a:off x="6277722" y="4242547"/>
              <a:ext cx="1219200" cy="4437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Loss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792CADF2-5DAE-5222-D860-F6742D0B2478}"/>
                </a:ext>
              </a:extLst>
            </p:cNvPr>
            <p:cNvCxnSpPr>
              <a:stCxn id="2" idx="2"/>
              <a:endCxn id="22" idx="3"/>
            </p:cNvCxnSpPr>
            <p:nvPr/>
          </p:nvCxnSpPr>
          <p:spPr>
            <a:xfrm rot="5400000">
              <a:off x="6449161" y="2614343"/>
              <a:ext cx="2897842" cy="80232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1376BD5-D39C-666B-D84C-1DA0E4039F9D}"/>
                </a:ext>
              </a:extLst>
            </p:cNvPr>
            <p:cNvCxnSpPr>
              <a:stCxn id="16" idx="2"/>
              <a:endCxn id="22" idx="0"/>
            </p:cNvCxnSpPr>
            <p:nvPr/>
          </p:nvCxnSpPr>
          <p:spPr>
            <a:xfrm>
              <a:off x="6887322" y="3866029"/>
              <a:ext cx="0" cy="37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C0852E-D411-4C8E-5599-D76693156D42}"/>
              </a:ext>
            </a:extLst>
          </p:cNvPr>
          <p:cNvGrpSpPr/>
          <p:nvPr/>
        </p:nvGrpSpPr>
        <p:grpSpPr>
          <a:xfrm>
            <a:off x="6058646" y="596392"/>
            <a:ext cx="1544054" cy="2221753"/>
            <a:chOff x="6058646" y="596392"/>
            <a:chExt cx="1544054" cy="2221753"/>
          </a:xfrm>
        </p:grpSpPr>
        <p:pic>
          <p:nvPicPr>
            <p:cNvPr id="7" name="Picture 6" descr="A blurry image of a person&#10;&#10;Description automatically generated">
              <a:extLst>
                <a:ext uri="{FF2B5EF4-FFF2-40B4-BE49-F238E27FC236}">
                  <a16:creationId xmlns:a16="http://schemas.microsoft.com/office/drawing/2014/main" id="{794BE198-6376-C21D-95EB-C42855F4A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722" y="1154445"/>
              <a:ext cx="1219200" cy="1663700"/>
            </a:xfrm>
            <a:prstGeom prst="rect">
              <a:avLst/>
            </a:prstGeom>
          </p:spPr>
        </p:pic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9A0D536E-DE4F-63BB-38D7-5E537F239F80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6058646" y="702659"/>
              <a:ext cx="828676" cy="45178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8F41CC10-7AA2-344E-0A58-61CCB9397E90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0800000" flipV="1">
              <a:off x="6887323" y="702659"/>
              <a:ext cx="715377" cy="45178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r 29">
              <a:extLst>
                <a:ext uri="{FF2B5EF4-FFF2-40B4-BE49-F238E27FC236}">
                  <a16:creationId xmlns:a16="http://schemas.microsoft.com/office/drawing/2014/main" id="{C3127868-D10C-B112-B062-FD3D82F74225}"/>
                </a:ext>
              </a:extLst>
            </p:cNvPr>
            <p:cNvSpPr/>
            <p:nvPr/>
          </p:nvSpPr>
          <p:spPr>
            <a:xfrm>
              <a:off x="6769661" y="596392"/>
              <a:ext cx="235324" cy="228600"/>
            </a:xfrm>
            <a:prstGeom prst="flowChar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A405B8C-C685-737E-63AF-DCB544A87AE7}"/>
              </a:ext>
            </a:extLst>
          </p:cNvPr>
          <p:cNvCxnSpPr>
            <a:stCxn id="22" idx="1"/>
            <a:endCxn id="16" idx="1"/>
          </p:cNvCxnSpPr>
          <p:nvPr/>
        </p:nvCxnSpPr>
        <p:spPr>
          <a:xfrm rot="10800000">
            <a:off x="6277722" y="3479428"/>
            <a:ext cx="12700" cy="98499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03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23" y="1807559"/>
            <a:ext cx="4001197" cy="11666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How to ask for pretty pictures: What do you want them to create for you?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2433-6C4A-6B52-0171-C69587015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33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836055"/>
          </a:xfrm>
        </p:spPr>
        <p:txBody>
          <a:bodyPr anchor="t">
            <a:noAutofit/>
          </a:bodyPr>
          <a:lstStyle/>
          <a:p>
            <a:r>
              <a:rPr lang="en-US" dirty="0"/>
              <a:t>Our old friend: Word Embeddings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CC9F-9669-D22D-B327-F8FEC9CD1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601889"/>
            <a:ext cx="3921124" cy="3010452"/>
          </a:xfrm>
        </p:spPr>
        <p:txBody>
          <a:bodyPr anchor="t">
            <a:normAutofit fontScale="92500" lnSpcReduction="10000"/>
          </a:bodyPr>
          <a:lstStyle/>
          <a:p>
            <a:pPr>
              <a:buFont typeface="System Font Regular"/>
              <a:buChar char="-"/>
            </a:pPr>
            <a:r>
              <a:rPr lang="en-US" sz="2600" dirty="0"/>
              <a:t>Given a reference dictionary and a learnt process we turn words (sentences, tokens, etc.) into vectors.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>
              <a:buFont typeface="System Font Regular"/>
              <a:buChar char="-"/>
            </a:pPr>
            <a:r>
              <a:rPr lang="en-US" sz="2600" dirty="0"/>
              <a:t>These vectors need to be of a matching dimension to the images to be incorporated into the model.</a:t>
            </a:r>
          </a:p>
        </p:txBody>
      </p:sp>
      <p:pic>
        <p:nvPicPr>
          <p:cNvPr id="3" name="Picture 2" descr="A group of blue and orange dots&#10;&#10;Description automatically generated">
            <a:extLst>
              <a:ext uri="{FF2B5EF4-FFF2-40B4-BE49-F238E27FC236}">
                <a16:creationId xmlns:a16="http://schemas.microsoft.com/office/drawing/2014/main" id="{D3F8F343-C20C-98E1-71F3-C1C10F02C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604"/>
            <a:ext cx="4196199" cy="244414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D51D6E-FFAB-BDF1-6FF4-4DC804414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2" b="17156"/>
          <a:stretch/>
        </p:blipFill>
        <p:spPr>
          <a:xfrm>
            <a:off x="4415490" y="2702859"/>
            <a:ext cx="4298715" cy="178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955873"/>
          </a:xfrm>
        </p:spPr>
        <p:txBody>
          <a:bodyPr anchor="t">
            <a:noAutofit/>
          </a:bodyPr>
          <a:lstStyle/>
          <a:p>
            <a:r>
              <a:rPr lang="en-US" dirty="0"/>
              <a:t>Adding Context at Training Time</a:t>
            </a:r>
          </a:p>
        </p:txBody>
      </p:sp>
      <p:pic>
        <p:nvPicPr>
          <p:cNvPr id="6" name="Picture 5" descr="A person with curly hair wearing a striped shirt&#10;&#10;Description automatically generated">
            <a:extLst>
              <a:ext uri="{FF2B5EF4-FFF2-40B4-BE49-F238E27FC236}">
                <a16:creationId xmlns:a16="http://schemas.microsoft.com/office/drawing/2014/main" id="{E54FF8F4-ACC5-D472-F1D8-90CC86E08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9" y="1658532"/>
            <a:ext cx="871928" cy="1100479"/>
          </a:xfrm>
          <a:prstGeom prst="rect">
            <a:avLst/>
          </a:prstGeom>
        </p:spPr>
      </p:pic>
      <p:pic>
        <p:nvPicPr>
          <p:cNvPr id="10" name="Picture 9" descr="A close-up of a colorful background&#10;&#10;Description automatically generated with medium confidence">
            <a:extLst>
              <a:ext uri="{FF2B5EF4-FFF2-40B4-BE49-F238E27FC236}">
                <a16:creationId xmlns:a16="http://schemas.microsoft.com/office/drawing/2014/main" id="{9BE07B14-0CFB-242C-DE5F-536940EFE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82" y="2924734"/>
            <a:ext cx="889374" cy="889374"/>
          </a:xfrm>
          <a:prstGeom prst="rect">
            <a:avLst/>
          </a:prstGeom>
        </p:spPr>
      </p:pic>
      <p:pic>
        <p:nvPicPr>
          <p:cNvPr id="12" name="Picture 11" descr="A bird flying in the sky&#10;&#10;Description automatically generated">
            <a:extLst>
              <a:ext uri="{FF2B5EF4-FFF2-40B4-BE49-F238E27FC236}">
                <a16:creationId xmlns:a16="http://schemas.microsoft.com/office/drawing/2014/main" id="{AEA40597-9046-5DDE-A73F-1262BF274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2" y="4021909"/>
            <a:ext cx="1263862" cy="837864"/>
          </a:xfrm>
          <a:prstGeom prst="rect">
            <a:avLst/>
          </a:prstGeom>
        </p:spPr>
      </p:pic>
      <p:pic>
        <p:nvPicPr>
          <p:cNvPr id="15" name="Picture 14" descr="A bird flying in the sky&#10;&#10;Description automatically generated">
            <a:extLst>
              <a:ext uri="{FF2B5EF4-FFF2-40B4-BE49-F238E27FC236}">
                <a16:creationId xmlns:a16="http://schemas.microsoft.com/office/drawing/2014/main" id="{6EBA05BF-5255-6344-AFCC-7D467BE21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54" y="4021909"/>
            <a:ext cx="1264472" cy="83786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7896BE8-EB2E-F379-5DAC-B60AF8633A6A}"/>
              </a:ext>
            </a:extLst>
          </p:cNvPr>
          <p:cNvSpPr/>
          <p:nvPr/>
        </p:nvSpPr>
        <p:spPr>
          <a:xfrm>
            <a:off x="4277528" y="2731619"/>
            <a:ext cx="1452283" cy="10824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</a:t>
            </a:r>
          </a:p>
          <a:p>
            <a:pPr algn="ctr"/>
            <a:r>
              <a:rPr lang="en-US" dirty="0"/>
              <a:t>Net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5033DE-BC07-7A3D-8B65-60E4BA10B15D}"/>
              </a:ext>
            </a:extLst>
          </p:cNvPr>
          <p:cNvSpPr/>
          <p:nvPr/>
        </p:nvSpPr>
        <p:spPr>
          <a:xfrm>
            <a:off x="7846359" y="3057711"/>
            <a:ext cx="968188" cy="430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09CF24-FBB2-BEE9-E692-FE7E270EE12D}"/>
              </a:ext>
            </a:extLst>
          </p:cNvPr>
          <p:cNvGrpSpPr/>
          <p:nvPr/>
        </p:nvGrpSpPr>
        <p:grpSpPr>
          <a:xfrm>
            <a:off x="1597657" y="1664165"/>
            <a:ext cx="1816534" cy="1260569"/>
            <a:chOff x="1597657" y="1664165"/>
            <a:chExt cx="1816534" cy="1260569"/>
          </a:xfrm>
        </p:grpSpPr>
        <p:pic>
          <p:nvPicPr>
            <p:cNvPr id="8" name="Picture 7" descr="A person with curly hair wearing a striped shirt&#10;&#10;Description automatically generated">
              <a:extLst>
                <a:ext uri="{FF2B5EF4-FFF2-40B4-BE49-F238E27FC236}">
                  <a16:creationId xmlns:a16="http://schemas.microsoft.com/office/drawing/2014/main" id="{7B4EA343-3B0E-CD45-75EE-CBFAA672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853" y="1664165"/>
              <a:ext cx="863338" cy="1089211"/>
            </a:xfrm>
            <a:prstGeom prst="rect">
              <a:avLst/>
            </a:prstGeom>
          </p:spPr>
        </p:pic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29D235D-56FE-5AFE-00D7-65999735BFFA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1597657" y="2208771"/>
              <a:ext cx="953196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0170A13-448F-4DE0-20C5-6E881DFA5517}"/>
                </a:ext>
              </a:extLst>
            </p:cNvPr>
            <p:cNvCxnSpPr>
              <a:stCxn id="10" idx="0"/>
              <a:endCxn id="8" idx="1"/>
            </p:cNvCxnSpPr>
            <p:nvPr/>
          </p:nvCxnSpPr>
          <p:spPr>
            <a:xfrm rot="5400000" flipH="1" flipV="1">
              <a:off x="1952530" y="2326411"/>
              <a:ext cx="715963" cy="48068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A6FF1D8-D0E4-FECD-AA53-4F8BF9EE2688}"/>
              </a:ext>
            </a:extLst>
          </p:cNvPr>
          <p:cNvSpPr txBox="1"/>
          <p:nvPr/>
        </p:nvSpPr>
        <p:spPr>
          <a:xfrm>
            <a:off x="4142664" y="1180594"/>
            <a:ext cx="172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‘A picture of me’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E67A3F3-F94E-BE4C-369B-B611B79AF592}"/>
              </a:ext>
            </a:extLst>
          </p:cNvPr>
          <p:cNvCxnSpPr>
            <a:stCxn id="8" idx="3"/>
            <a:endCxn id="17" idx="0"/>
          </p:cNvCxnSpPr>
          <p:nvPr/>
        </p:nvCxnSpPr>
        <p:spPr>
          <a:xfrm>
            <a:off x="3414191" y="2208771"/>
            <a:ext cx="1589479" cy="522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3479D77-BDDC-7C6E-7370-BCCBC1074534}"/>
              </a:ext>
            </a:extLst>
          </p:cNvPr>
          <p:cNvCxnSpPr>
            <a:stCxn id="25" idx="2"/>
            <a:endCxn id="17" idx="0"/>
          </p:cNvCxnSpPr>
          <p:nvPr/>
        </p:nvCxnSpPr>
        <p:spPr>
          <a:xfrm rot="16200000" flipH="1">
            <a:off x="4412823" y="2140771"/>
            <a:ext cx="118169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close-up of a colorful background&#10;&#10;Description automatically generated with medium confidence">
            <a:extLst>
              <a:ext uri="{FF2B5EF4-FFF2-40B4-BE49-F238E27FC236}">
                <a16:creationId xmlns:a16="http://schemas.microsoft.com/office/drawing/2014/main" id="{1692CA3D-9754-1615-2E2A-82C547A80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398" y="2828176"/>
            <a:ext cx="889374" cy="889374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455DD6-BA4E-B233-BB92-C519A0794DBD}"/>
              </a:ext>
            </a:extLst>
          </p:cNvPr>
          <p:cNvCxnSpPr>
            <a:stCxn id="17" idx="3"/>
            <a:endCxn id="60" idx="1"/>
          </p:cNvCxnSpPr>
          <p:nvPr/>
        </p:nvCxnSpPr>
        <p:spPr>
          <a:xfrm>
            <a:off x="5729811" y="3272863"/>
            <a:ext cx="613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FE2BF-4A9B-A530-CA4D-BB23E6C7715F}"/>
              </a:ext>
            </a:extLst>
          </p:cNvPr>
          <p:cNvCxnSpPr>
            <a:stCxn id="60" idx="3"/>
            <a:endCxn id="18" idx="1"/>
          </p:cNvCxnSpPr>
          <p:nvPr/>
        </p:nvCxnSpPr>
        <p:spPr>
          <a:xfrm>
            <a:off x="7232772" y="3272863"/>
            <a:ext cx="6135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91455835-079C-B44A-0A85-FDA0FA448AB7}"/>
              </a:ext>
            </a:extLst>
          </p:cNvPr>
          <p:cNvCxnSpPr>
            <a:stCxn id="10" idx="3"/>
            <a:endCxn id="18" idx="0"/>
          </p:cNvCxnSpPr>
          <p:nvPr/>
        </p:nvCxnSpPr>
        <p:spPr>
          <a:xfrm flipV="1">
            <a:off x="2514856" y="3057711"/>
            <a:ext cx="5815597" cy="311710"/>
          </a:xfrm>
          <a:prstGeom prst="curvedConnector4">
            <a:avLst>
              <a:gd name="adj1" fmla="val 25490"/>
              <a:gd name="adj2" fmla="val 343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7AB38D42-50DA-A772-FC25-6219C16F2A7F}"/>
              </a:ext>
            </a:extLst>
          </p:cNvPr>
          <p:cNvCxnSpPr>
            <a:stCxn id="18" idx="2"/>
            <a:endCxn id="17" idx="3"/>
          </p:cNvCxnSpPr>
          <p:nvPr/>
        </p:nvCxnSpPr>
        <p:spPr>
          <a:xfrm rot="5400000" flipH="1">
            <a:off x="6922555" y="2080119"/>
            <a:ext cx="215154" cy="2600642"/>
          </a:xfrm>
          <a:prstGeom prst="curvedConnector4">
            <a:avLst>
              <a:gd name="adj1" fmla="val -221874"/>
              <a:gd name="adj2" fmla="val 81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CDB22319-7B4B-6CFB-94AD-CFD525FADB61}"/>
              </a:ext>
            </a:extLst>
          </p:cNvPr>
          <p:cNvCxnSpPr>
            <a:stCxn id="10" idx="2"/>
            <a:endCxn id="15" idx="1"/>
          </p:cNvCxnSpPr>
          <p:nvPr/>
        </p:nvCxnSpPr>
        <p:spPr>
          <a:xfrm rot="16200000" flipH="1">
            <a:off x="1893245" y="3991031"/>
            <a:ext cx="626733" cy="272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8126368-963C-E06C-EDA1-C08330452317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1793624" y="4440841"/>
            <a:ext cx="549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305B57C-A458-8D17-BA32-A84ACA07F792}"/>
              </a:ext>
            </a:extLst>
          </p:cNvPr>
          <p:cNvSpPr txBox="1"/>
          <p:nvPr/>
        </p:nvSpPr>
        <p:spPr>
          <a:xfrm>
            <a:off x="4298155" y="4558553"/>
            <a:ext cx="141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‘A flying bird’</a:t>
            </a: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60D35BF0-4297-C510-4D08-5AEC8E7253E3}"/>
              </a:ext>
            </a:extLst>
          </p:cNvPr>
          <p:cNvCxnSpPr>
            <a:stCxn id="15" idx="3"/>
            <a:endCxn id="17" idx="2"/>
          </p:cNvCxnSpPr>
          <p:nvPr/>
        </p:nvCxnSpPr>
        <p:spPr>
          <a:xfrm flipV="1">
            <a:off x="3607526" y="3814107"/>
            <a:ext cx="1396144" cy="626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8801A15-8378-A479-A8D7-662FE42EA7C2}"/>
              </a:ext>
            </a:extLst>
          </p:cNvPr>
          <p:cNvCxnSpPr>
            <a:stCxn id="80" idx="0"/>
            <a:endCxn id="17" idx="2"/>
          </p:cNvCxnSpPr>
          <p:nvPr/>
        </p:nvCxnSpPr>
        <p:spPr>
          <a:xfrm flipV="1">
            <a:off x="5003669" y="3814107"/>
            <a:ext cx="1" cy="74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20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5" grpId="0"/>
      <p:bldP spid="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955873"/>
          </a:xfrm>
        </p:spPr>
        <p:txBody>
          <a:bodyPr anchor="t">
            <a:noAutofit/>
          </a:bodyPr>
          <a:lstStyle/>
          <a:p>
            <a:r>
              <a:rPr lang="en-US" dirty="0"/>
              <a:t>Giving Context at Sample Time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2DF1FA-361F-8A1B-9435-D14ED15F0B8C}"/>
              </a:ext>
            </a:extLst>
          </p:cNvPr>
          <p:cNvSpPr/>
          <p:nvPr/>
        </p:nvSpPr>
        <p:spPr>
          <a:xfrm>
            <a:off x="3626782" y="2404347"/>
            <a:ext cx="1452283" cy="10824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</a:t>
            </a:r>
          </a:p>
          <a:p>
            <a:pPr algn="ctr"/>
            <a:r>
              <a:rPr lang="en-US" dirty="0"/>
              <a:t>Neural</a:t>
            </a:r>
          </a:p>
          <a:p>
            <a:pPr algn="ctr"/>
            <a:r>
              <a:rPr lang="en-US" dirty="0"/>
              <a:t>Net</a:t>
            </a:r>
          </a:p>
        </p:txBody>
      </p:sp>
      <p:pic>
        <p:nvPicPr>
          <p:cNvPr id="6" name="Picture 5" descr="A close-up of a colorful background&#10;&#10;Description automatically generated with medium confidence">
            <a:extLst>
              <a:ext uri="{FF2B5EF4-FFF2-40B4-BE49-F238E27FC236}">
                <a16:creationId xmlns:a16="http://schemas.microsoft.com/office/drawing/2014/main" id="{37C5C8A3-AE93-AD88-DF93-A2F9B341E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86" y="3490179"/>
            <a:ext cx="1452283" cy="1452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7EB297-705B-2D90-78BC-EAF502AB5179}"/>
              </a:ext>
            </a:extLst>
          </p:cNvPr>
          <p:cNvSpPr txBox="1"/>
          <p:nvPr/>
        </p:nvSpPr>
        <p:spPr>
          <a:xfrm>
            <a:off x="379675" y="1846773"/>
            <a:ext cx="324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‘A picture of me flying like a bird’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9607C99-7A3C-C1AB-6C7B-2501FE7D8C18}"/>
              </a:ext>
            </a:extLst>
          </p:cNvPr>
          <p:cNvCxnSpPr>
            <a:cxnSpLocks/>
            <a:stCxn id="6" idx="0"/>
            <a:endCxn id="5" idx="1"/>
          </p:cNvCxnSpPr>
          <p:nvPr/>
        </p:nvCxnSpPr>
        <p:spPr>
          <a:xfrm rot="5400000" flipH="1" flipV="1">
            <a:off x="2542711" y="2406108"/>
            <a:ext cx="544588" cy="16235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BD9F069-4AFC-0F96-9217-755E6B5D4F60}"/>
              </a:ext>
            </a:extLst>
          </p:cNvPr>
          <p:cNvCxnSpPr>
            <a:stCxn id="7" idx="2"/>
            <a:endCxn id="5" idx="1"/>
          </p:cNvCxnSpPr>
          <p:nvPr/>
        </p:nvCxnSpPr>
        <p:spPr>
          <a:xfrm rot="16200000" flipH="1">
            <a:off x="2450262" y="1769071"/>
            <a:ext cx="729486" cy="1623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ird flying over a field&#10;&#10;Description automatically generated">
            <a:extLst>
              <a:ext uri="{FF2B5EF4-FFF2-40B4-BE49-F238E27FC236}">
                <a16:creationId xmlns:a16="http://schemas.microsoft.com/office/drawing/2014/main" id="{5DB6EDD3-DE95-3E1B-599C-417C89715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35" y="921123"/>
            <a:ext cx="3747379" cy="374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3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955873"/>
          </a:xfrm>
        </p:spPr>
        <p:txBody>
          <a:bodyPr anchor="t">
            <a:noAutofit/>
          </a:bodyPr>
          <a:lstStyle/>
          <a:p>
            <a:r>
              <a:rPr lang="en-US" dirty="0"/>
              <a:t>Alternative context to embeddings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CC9F-9669-D22D-B327-F8FEC9CD1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971682"/>
            <a:ext cx="8268448" cy="277512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Context just needs to be a vector to give to the model.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The source of the context could be text, categorical, other images etc.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Giving the model context it has never seen before will still create something new.</a:t>
            </a:r>
          </a:p>
        </p:txBody>
      </p:sp>
    </p:spTree>
    <p:extLst>
      <p:ext uri="{BB962C8B-B14F-4D97-AF65-F5344CB8AC3E}">
        <p14:creationId xmlns:p14="http://schemas.microsoft.com/office/powerpoint/2010/main" val="229851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545115"/>
          </a:xfrm>
        </p:spPr>
        <p:txBody>
          <a:bodyPr anchor="t">
            <a:no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AE8BB7F-1063-A9C6-4A85-4DF528C6A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247774"/>
            <a:ext cx="4625778" cy="3809804"/>
          </a:xfrm>
        </p:spPr>
        <p:txBody>
          <a:bodyPr anchor="t">
            <a:normAutofit lnSpcReduction="10000"/>
          </a:bodyPr>
          <a:lstStyle/>
          <a:p>
            <a:pPr>
              <a:buFont typeface="System Font Regular"/>
              <a:buChar char="-"/>
            </a:pPr>
            <a:r>
              <a:rPr lang="en-US" sz="2600" dirty="0"/>
              <a:t>What is diffusion? Some intuition about what we’re trying to do.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Sampling methods</a:t>
            </a:r>
          </a:p>
          <a:p>
            <a:pPr marL="0" indent="0">
              <a:buNone/>
            </a:pPr>
            <a:r>
              <a:rPr lang="en-US" sz="2600" dirty="0"/>
              <a:t>- U-Nets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How do we train these models?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And what if we want to ask it for a particular pretty picture?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Limitations and ethical quandaries.</a:t>
            </a:r>
          </a:p>
          <a:p>
            <a:pPr>
              <a:buFont typeface="System Font Regular"/>
              <a:buChar char="-"/>
            </a:pP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7009B-0D2C-7EAC-0F58-94159FC3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6949" y="879124"/>
            <a:ext cx="3385251" cy="338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6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23" y="1954176"/>
            <a:ext cx="4001197" cy="8734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Limitations and ethical quandaries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2433-6C4A-6B52-0171-C69587015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29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955873"/>
          </a:xfrm>
        </p:spPr>
        <p:txBody>
          <a:bodyPr anchor="t">
            <a:noAutofit/>
          </a:bodyPr>
          <a:lstStyle/>
          <a:p>
            <a:r>
              <a:rPr lang="en-US" dirty="0"/>
              <a:t>Limiting Factors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CC9F-9669-D22D-B327-F8FEC9CD1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608611"/>
            <a:ext cx="3921124" cy="337352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600" dirty="0"/>
              <a:t>Can’t create new art styles. (Can it be creative?)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Fairly bad a writing.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Bad at hands???</a:t>
            </a:r>
          </a:p>
          <a:p>
            <a:pPr>
              <a:buFont typeface="System Font Regular"/>
              <a:buChar char="-"/>
            </a:pPr>
            <a:endParaRPr lang="en-US" sz="2600" dirty="0"/>
          </a:p>
        </p:txBody>
      </p:sp>
      <p:pic>
        <p:nvPicPr>
          <p:cNvPr id="6" name="Picture 5" descr="A table with a lamp and a sign on it&#10;&#10;Description automatically generated">
            <a:extLst>
              <a:ext uri="{FF2B5EF4-FFF2-40B4-BE49-F238E27FC236}">
                <a16:creationId xmlns:a16="http://schemas.microsoft.com/office/drawing/2014/main" id="{255BDC1A-D226-1102-AC05-F10EA6CF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8" y="430305"/>
            <a:ext cx="2810435" cy="2810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8066A1-0AC0-39DB-8184-642981D58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3686" y="1969994"/>
            <a:ext cx="2884394" cy="28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9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955873"/>
          </a:xfrm>
        </p:spPr>
        <p:txBody>
          <a:bodyPr anchor="t">
            <a:noAutofit/>
          </a:bodyPr>
          <a:lstStyle/>
          <a:p>
            <a:r>
              <a:rPr lang="en-US" dirty="0"/>
              <a:t>Ethical Quandaries (deserves it’s own talk)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CC9F-9669-D22D-B327-F8FEC9CD1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971683"/>
            <a:ext cx="8075274" cy="2559912"/>
          </a:xfrm>
        </p:spPr>
        <p:txBody>
          <a:bodyPr anchor="t"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2600" dirty="0"/>
              <a:t>Stealing artists work for training data.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Biases in the dataset.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Generating images of others without consent.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Misinformation/misrepresentation.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Faking artwork???</a:t>
            </a:r>
          </a:p>
        </p:txBody>
      </p:sp>
    </p:spTree>
    <p:extLst>
      <p:ext uri="{BB962C8B-B14F-4D97-AF65-F5344CB8AC3E}">
        <p14:creationId xmlns:p14="http://schemas.microsoft.com/office/powerpoint/2010/main" val="286125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23" y="1954176"/>
            <a:ext cx="4001197" cy="8734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A sneak peak at stable diffusion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2433-6C4A-6B52-0171-C69587015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132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43941E-5DED-C57F-AF00-F68DEE55B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650" y="567943"/>
            <a:ext cx="8064698" cy="40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4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23" y="2142573"/>
            <a:ext cx="4001197" cy="496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Thanks for Listening!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2433-6C4A-6B52-0171-C69587015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839" y="1981021"/>
            <a:ext cx="4001197" cy="6209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What is diffusion anyway?</a:t>
            </a:r>
          </a:p>
        </p:txBody>
      </p:sp>
      <p:sp>
        <p:nvSpPr>
          <p:cNvPr id="53" name="Freeform: Shape 4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4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4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FF7F9-53D4-03F0-FFDA-41580F8C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5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545115"/>
          </a:xfrm>
        </p:spPr>
        <p:txBody>
          <a:bodyPr anchor="t">
            <a:noAutofit/>
          </a:bodyPr>
          <a:lstStyle/>
          <a:p>
            <a:r>
              <a:rPr lang="en-US" dirty="0"/>
              <a:t>Diffusion in the physical world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3D8FF99-8B4B-4DA1-EADF-7547CF6A6D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612832"/>
            <a:ext cx="3921124" cy="3353804"/>
          </a:xfrm>
        </p:spPr>
        <p:txBody>
          <a:bodyPr anchor="t">
            <a:normAutofit fontScale="92500" lnSpcReduction="10000"/>
          </a:bodyPr>
          <a:lstStyle/>
          <a:p>
            <a:pPr>
              <a:buFont typeface="System Font Regular"/>
              <a:buChar char="-"/>
            </a:pPr>
            <a:r>
              <a:rPr lang="en-US" sz="2600" dirty="0"/>
              <a:t>Time-dependent random process of something moving from an area of high concentration to low concentration.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How do we model this? 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If we know exactly how we got to a diffuse state, can we get back to a concentrated one?</a:t>
            </a:r>
          </a:p>
        </p:txBody>
      </p:sp>
      <p:pic>
        <p:nvPicPr>
          <p:cNvPr id="4" name="Picture 3" descr="A close up of a black object&#10;&#10;Description automatically generated">
            <a:extLst>
              <a:ext uri="{FF2B5EF4-FFF2-40B4-BE49-F238E27FC236}">
                <a16:creationId xmlns:a16="http://schemas.microsoft.com/office/drawing/2014/main" id="{DCDFC61D-AAEE-7975-8F07-A72E7282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02659"/>
            <a:ext cx="4316895" cy="24302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BFBB4-BD41-EC8D-DABA-9CBB97160C7B}"/>
                  </a:ext>
                </a:extLst>
              </p:cNvPr>
              <p:cNvSpPr txBox="1"/>
              <p:nvPr/>
            </p:nvSpPr>
            <p:spPr>
              <a:xfrm>
                <a:off x="4444447" y="3530084"/>
                <a:ext cx="4572000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sepChr m:val="∣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GB" b="0" dirty="0"/>
                  <a:t>=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BFBB4-BD41-EC8D-DABA-9CBB9716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447" y="3530084"/>
                <a:ext cx="4572000" cy="94333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67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545115"/>
          </a:xfrm>
        </p:spPr>
        <p:txBody>
          <a:bodyPr anchor="t">
            <a:noAutofit/>
          </a:bodyPr>
          <a:lstStyle/>
          <a:p>
            <a:r>
              <a:rPr lang="en-US" dirty="0"/>
              <a:t>Diffusing Images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D247B94-2DD3-2A10-6073-D2CEA5189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247774"/>
            <a:ext cx="3921124" cy="3353804"/>
          </a:xfrm>
        </p:spPr>
        <p:txBody>
          <a:bodyPr anchor="t">
            <a:normAutofit fontScale="85000" lnSpcReduction="20000"/>
          </a:bodyPr>
          <a:lstStyle/>
          <a:p>
            <a:pPr>
              <a:buFont typeface="System Font Regular"/>
              <a:buChar char="-"/>
            </a:pPr>
            <a:r>
              <a:rPr lang="en-US" sz="2600" dirty="0"/>
              <a:t>Consider an image as a concentrated collection of coherent information within pixel space.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>
              <a:buFont typeface="System Font Regular"/>
              <a:buChar char="-"/>
            </a:pPr>
            <a:r>
              <a:rPr lang="en-US" sz="2600" dirty="0"/>
              <a:t>Then we can think of adding noise – or blurring the image – as diffusion.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>
              <a:buFont typeface="System Font Regular"/>
              <a:buChar char="-"/>
            </a:pPr>
            <a:r>
              <a:rPr lang="en-US" sz="2600" dirty="0"/>
              <a:t>Taking a trip through the </a:t>
            </a:r>
            <a:r>
              <a:rPr lang="en-US" sz="2600" dirty="0">
                <a:hlinkClick r:id="rId3"/>
              </a:rPr>
              <a:t>image library of babel.</a:t>
            </a: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3D868-9D16-FAAE-2225-C13B389BA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694" y="857997"/>
            <a:ext cx="3427506" cy="34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60"/>
            <a:ext cx="3921125" cy="866034"/>
          </a:xfrm>
        </p:spPr>
        <p:txBody>
          <a:bodyPr anchor="t">
            <a:noAutofit/>
          </a:bodyPr>
          <a:lstStyle/>
          <a:p>
            <a:r>
              <a:rPr lang="en-US" dirty="0"/>
              <a:t>So what do these models look like?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2BED0D-B123-E410-2655-89089E7EC4F1}"/>
              </a:ext>
            </a:extLst>
          </p:cNvPr>
          <p:cNvGrpSpPr/>
          <p:nvPr/>
        </p:nvGrpSpPr>
        <p:grpSpPr>
          <a:xfrm>
            <a:off x="2270195" y="1568694"/>
            <a:ext cx="4875093" cy="646332"/>
            <a:chOff x="773206" y="1568694"/>
            <a:chExt cx="4875093" cy="646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204210-E34B-4FF8-3F48-15AD8499AED8}"/>
                    </a:ext>
                  </a:extLst>
                </p:cNvPr>
                <p:cNvSpPr txBox="1"/>
                <p:nvPr/>
              </p:nvSpPr>
              <p:spPr>
                <a:xfrm>
                  <a:off x="773206" y="1753362"/>
                  <a:ext cx="301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204210-E34B-4FF8-3F48-15AD8499A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06" y="1753362"/>
                  <a:ext cx="30110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000" r="-4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624439-57C6-73D9-F127-05C09680AB74}"/>
                </a:ext>
              </a:extLst>
            </p:cNvPr>
            <p:cNvSpPr txBox="1"/>
            <p:nvPr/>
          </p:nvSpPr>
          <p:spPr>
            <a:xfrm>
              <a:off x="1939130" y="1568695"/>
              <a:ext cx="906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Neural</a:t>
              </a:r>
            </a:p>
            <a:p>
              <a:pPr algn="ctr"/>
              <a:r>
                <a:rPr lang="en-US" dirty="0"/>
                <a:t>Net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C182C99-E5C0-17A0-C69C-47B1382EA3F1}"/>
                    </a:ext>
                  </a:extLst>
                </p:cNvPr>
                <p:cNvSpPr txBox="1"/>
                <p:nvPr/>
              </p:nvSpPr>
              <p:spPr>
                <a:xfrm>
                  <a:off x="5127579" y="1753360"/>
                  <a:ext cx="5207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C182C99-E5C0-17A0-C69C-47B1382EA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7579" y="1753360"/>
                  <a:ext cx="5207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2" r="-238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3E80F1-3AC8-5A6A-783F-7901837B70C3}"/>
                </a:ext>
              </a:extLst>
            </p:cNvPr>
            <p:cNvSpPr txBox="1"/>
            <p:nvPr/>
          </p:nvSpPr>
          <p:spPr>
            <a:xfrm>
              <a:off x="3446461" y="1568694"/>
              <a:ext cx="970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Remove</a:t>
              </a:r>
            </a:p>
            <a:p>
              <a:pPr algn="ctr"/>
              <a:r>
                <a:rPr lang="en-US" dirty="0"/>
                <a:t>Noise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1F39A6-A8B2-5190-E243-52F11C8CE123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1074314" y="1891861"/>
              <a:ext cx="8648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723A7B-428C-2FDB-723E-94F7EDCE5ABC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2845591" y="1891860"/>
              <a:ext cx="60087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CB2070-9CD1-1ACA-AE15-C3514EA3CF97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4417359" y="1891860"/>
              <a:ext cx="7102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722E38FB-A7E2-2E60-FE52-E88B520A3BA6}"/>
                </a:ext>
              </a:extLst>
            </p:cNvPr>
            <p:cNvCxnSpPr>
              <a:stCxn id="5" idx="2"/>
              <a:endCxn id="8" idx="2"/>
            </p:cNvCxnSpPr>
            <p:nvPr/>
          </p:nvCxnSpPr>
          <p:spPr>
            <a:xfrm rot="16200000" flipH="1">
              <a:off x="2335503" y="618618"/>
              <a:ext cx="184664" cy="3008150"/>
            </a:xfrm>
            <a:prstGeom prst="curvedConnector3">
              <a:avLst>
                <a:gd name="adj1" fmla="val 30025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C0CAA0-4A80-572B-1309-015816C41F62}"/>
              </a:ext>
            </a:extLst>
          </p:cNvPr>
          <p:cNvGrpSpPr/>
          <p:nvPr/>
        </p:nvGrpSpPr>
        <p:grpSpPr>
          <a:xfrm>
            <a:off x="2270195" y="2985973"/>
            <a:ext cx="4875093" cy="646332"/>
            <a:chOff x="773206" y="1568694"/>
            <a:chExt cx="4875093" cy="646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FF9EC3-6767-35C3-F5BD-F8349E1FFB07}"/>
                    </a:ext>
                  </a:extLst>
                </p:cNvPr>
                <p:cNvSpPr txBox="1"/>
                <p:nvPr/>
              </p:nvSpPr>
              <p:spPr>
                <a:xfrm>
                  <a:off x="773206" y="1753362"/>
                  <a:ext cx="5207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FF9EC3-6767-35C3-F5BD-F8349E1FF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06" y="1753362"/>
                  <a:ext cx="5207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762" r="-238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EAEAE1-BC51-D521-CDB0-459031D733B1}"/>
                </a:ext>
              </a:extLst>
            </p:cNvPr>
            <p:cNvSpPr txBox="1"/>
            <p:nvPr/>
          </p:nvSpPr>
          <p:spPr>
            <a:xfrm>
              <a:off x="1939130" y="1568695"/>
              <a:ext cx="906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Neural</a:t>
              </a:r>
            </a:p>
            <a:p>
              <a:pPr algn="ctr"/>
              <a:r>
                <a:rPr lang="en-US" dirty="0"/>
                <a:t>Net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0D7DCA-1CE7-9596-4143-BF450FDE1D25}"/>
                    </a:ext>
                  </a:extLst>
                </p:cNvPr>
                <p:cNvSpPr txBox="1"/>
                <p:nvPr/>
              </p:nvSpPr>
              <p:spPr>
                <a:xfrm>
                  <a:off x="5127579" y="1753360"/>
                  <a:ext cx="5207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0D7DCA-1CE7-9596-4143-BF450FDE1D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7579" y="1753360"/>
                  <a:ext cx="52072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762" r="-238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237F98-00FB-41F3-1E96-BC004BC26C4A}"/>
                </a:ext>
              </a:extLst>
            </p:cNvPr>
            <p:cNvSpPr txBox="1"/>
            <p:nvPr/>
          </p:nvSpPr>
          <p:spPr>
            <a:xfrm>
              <a:off x="3446461" y="1568694"/>
              <a:ext cx="970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Remove</a:t>
              </a:r>
            </a:p>
            <a:p>
              <a:pPr algn="ctr"/>
              <a:r>
                <a:rPr lang="en-US" dirty="0"/>
                <a:t>Noise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CCCA09-9F20-DDFB-79DC-523B64D1CBF1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 flipV="1">
              <a:off x="1293926" y="1891861"/>
              <a:ext cx="64520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2FB1C2-644F-50F6-0102-E38295FB8DB9}"/>
                </a:ext>
              </a:extLst>
            </p:cNvPr>
            <p:cNvCxnSpPr>
              <a:stCxn id="28" idx="3"/>
              <a:endCxn id="30" idx="1"/>
            </p:cNvCxnSpPr>
            <p:nvPr/>
          </p:nvCxnSpPr>
          <p:spPr>
            <a:xfrm flipV="1">
              <a:off x="2845591" y="1891860"/>
              <a:ext cx="60087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AA7424F-5428-241F-EA56-A95CBDB5619C}"/>
                </a:ext>
              </a:extLst>
            </p:cNvPr>
            <p:cNvCxnSpPr>
              <a:stCxn id="30" idx="3"/>
              <a:endCxn id="29" idx="1"/>
            </p:cNvCxnSpPr>
            <p:nvPr/>
          </p:nvCxnSpPr>
          <p:spPr>
            <a:xfrm>
              <a:off x="4417359" y="1891860"/>
              <a:ext cx="7102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2C88E961-2C84-8E65-7538-5A129303C958}"/>
                </a:ext>
              </a:extLst>
            </p:cNvPr>
            <p:cNvCxnSpPr>
              <a:stCxn id="27" idx="2"/>
              <a:endCxn id="30" idx="2"/>
            </p:cNvCxnSpPr>
            <p:nvPr/>
          </p:nvCxnSpPr>
          <p:spPr>
            <a:xfrm rot="16200000" flipH="1">
              <a:off x="2390406" y="673521"/>
              <a:ext cx="184664" cy="2898344"/>
            </a:xfrm>
            <a:prstGeom prst="curvedConnector3">
              <a:avLst>
                <a:gd name="adj1" fmla="val 22379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C493900-F732-4ED7-443A-B35CEA031079}"/>
              </a:ext>
            </a:extLst>
          </p:cNvPr>
          <p:cNvCxnSpPr>
            <a:stCxn id="7" idx="2"/>
            <a:endCxn id="27" idx="0"/>
          </p:cNvCxnSpPr>
          <p:nvPr/>
        </p:nvCxnSpPr>
        <p:spPr>
          <a:xfrm rot="5400000">
            <a:off x="4137601" y="423314"/>
            <a:ext cx="1140282" cy="4354373"/>
          </a:xfrm>
          <a:prstGeom prst="bentConnector3">
            <a:avLst>
              <a:gd name="adj1" fmla="val 72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4966386-77A3-79E9-7266-56872A928F5C}"/>
              </a:ext>
            </a:extLst>
          </p:cNvPr>
          <p:cNvSpPr txBox="1"/>
          <p:nvPr/>
        </p:nvSpPr>
        <p:spPr>
          <a:xfrm>
            <a:off x="3088591" y="4406563"/>
            <a:ext cx="8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3729A189-BB50-79E6-938E-3BF2FC3C9933}"/>
              </a:ext>
            </a:extLst>
          </p:cNvPr>
          <p:cNvCxnSpPr>
            <a:stCxn id="29" idx="2"/>
            <a:endCxn id="43" idx="0"/>
          </p:cNvCxnSpPr>
          <p:nvPr/>
        </p:nvCxnSpPr>
        <p:spPr>
          <a:xfrm rot="5400000">
            <a:off x="4719039" y="2240673"/>
            <a:ext cx="958925" cy="3372855"/>
          </a:xfrm>
          <a:prstGeom prst="bentConnector3">
            <a:avLst>
              <a:gd name="adj1" fmla="val 457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2D78FEB-9187-DD10-D54A-4D684AD65013}"/>
                  </a:ext>
                </a:extLst>
              </p:cNvPr>
              <p:cNvSpPr txBox="1"/>
              <p:nvPr/>
            </p:nvSpPr>
            <p:spPr>
              <a:xfrm>
                <a:off x="5428899" y="4452069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2D78FEB-9187-DD10-D54A-4D684AD65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99" y="4452069"/>
                <a:ext cx="281424" cy="276999"/>
              </a:xfrm>
              <a:prstGeom prst="rect">
                <a:avLst/>
              </a:prstGeom>
              <a:blipFill>
                <a:blip r:embed="rId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F3E14C0-8005-8BF0-C278-39427B280FBA}"/>
              </a:ext>
            </a:extLst>
          </p:cNvPr>
          <p:cNvCxnSpPr>
            <a:stCxn id="43" idx="3"/>
            <a:endCxn id="50" idx="1"/>
          </p:cNvCxnSpPr>
          <p:nvPr/>
        </p:nvCxnSpPr>
        <p:spPr>
          <a:xfrm flipV="1">
            <a:off x="3935554" y="4590569"/>
            <a:ext cx="1493345" cy="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group of squares with different colored squares&#10;&#10;Description automatically generated">
            <a:extLst>
              <a:ext uri="{FF2B5EF4-FFF2-40B4-BE49-F238E27FC236}">
                <a16:creationId xmlns:a16="http://schemas.microsoft.com/office/drawing/2014/main" id="{90F72518-9B22-7FA0-7456-00AA77EB03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4" y="1535156"/>
            <a:ext cx="2073188" cy="1036594"/>
          </a:xfrm>
          <a:prstGeom prst="rect">
            <a:avLst/>
          </a:prstGeom>
        </p:spPr>
      </p:pic>
      <p:pic>
        <p:nvPicPr>
          <p:cNvPr id="57" name="Picture 56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3DC69E83-B1B3-A665-40ED-4ADCDBF85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04" y="524723"/>
            <a:ext cx="2549608" cy="1274804"/>
          </a:xfrm>
          <a:prstGeom prst="rect">
            <a:avLst/>
          </a:prstGeom>
        </p:spPr>
      </p:pic>
      <p:pic>
        <p:nvPicPr>
          <p:cNvPr id="58" name="Picture 57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EBEFBFD5-6855-89B5-A237-B02513919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" y="3539971"/>
            <a:ext cx="2549608" cy="1274804"/>
          </a:xfrm>
          <a:prstGeom prst="rect">
            <a:avLst/>
          </a:prstGeom>
        </p:spPr>
      </p:pic>
      <p:pic>
        <p:nvPicPr>
          <p:cNvPr id="60" name="Picture 59" descr="A collage of pixelated characters&#10;&#10;Description automatically generated">
            <a:extLst>
              <a:ext uri="{FF2B5EF4-FFF2-40B4-BE49-F238E27FC236}">
                <a16:creationId xmlns:a16="http://schemas.microsoft.com/office/drawing/2014/main" id="{167E9010-CDED-E282-E916-618BC480CD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6321" r="7701" b="5817"/>
          <a:stretch/>
        </p:blipFill>
        <p:spPr>
          <a:xfrm>
            <a:off x="6721755" y="3916219"/>
            <a:ext cx="2207889" cy="11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839" y="1981021"/>
            <a:ext cx="4001197" cy="6209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Noise-cancelling sampling</a:t>
            </a:r>
          </a:p>
        </p:txBody>
      </p:sp>
      <p:sp>
        <p:nvSpPr>
          <p:cNvPr id="53" name="Freeform: Shape 4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4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4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FF7F9-53D4-03F0-FFDA-41580F8C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4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873893"/>
          </a:xfrm>
        </p:spPr>
        <p:txBody>
          <a:bodyPr anchor="t">
            <a:noAutofit/>
          </a:bodyPr>
          <a:lstStyle/>
          <a:p>
            <a:r>
              <a:rPr lang="en-US" dirty="0"/>
              <a:t>Denoising Diffusion Probabilistic Models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CC9F-9669-D22D-B327-F8FEC9CD1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675291"/>
            <a:ext cx="3921124" cy="3340462"/>
          </a:xfrm>
        </p:spPr>
        <p:txBody>
          <a:bodyPr anchor="t">
            <a:normAutofit fontScale="92500" lnSpcReduction="10000"/>
          </a:bodyPr>
          <a:lstStyle/>
          <a:p>
            <a:pPr>
              <a:buFont typeface="System Font Regular"/>
              <a:buChar char="-"/>
            </a:pPr>
            <a:r>
              <a:rPr lang="en-US" sz="2600" dirty="0"/>
              <a:t>General idea: learn the information about the scheduling of the variance of the distributions adding noise throughout the process.</a:t>
            </a:r>
          </a:p>
          <a:p>
            <a:pPr>
              <a:buFont typeface="System Font Regular"/>
              <a:buChar char="-"/>
            </a:pPr>
            <a:endParaRPr lang="en-US" sz="2600" dirty="0"/>
          </a:p>
          <a:p>
            <a:pPr>
              <a:buFont typeface="System Font Regular"/>
              <a:buChar char="-"/>
            </a:pPr>
            <a:r>
              <a:rPr lang="en-US" sz="2600" dirty="0"/>
              <a:t>Use this information to run the process backwards from a random sample.</a:t>
            </a:r>
          </a:p>
        </p:txBody>
      </p:sp>
      <p:pic>
        <p:nvPicPr>
          <p:cNvPr id="3" name="Picture 2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17BDDEF7-10A1-BB59-E938-23F2583DA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8" y="702659"/>
            <a:ext cx="4064000" cy="927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78F8F-407A-10C8-F648-4DA3677CE231}"/>
                  </a:ext>
                </a:extLst>
              </p:cNvPr>
              <p:cNvSpPr txBox="1"/>
              <p:nvPr/>
            </p:nvSpPr>
            <p:spPr>
              <a:xfrm>
                <a:off x="4670054" y="1778910"/>
                <a:ext cx="2676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dirty="0"/>
                  <a:t>Variance s</a:t>
                </a:r>
                <a:r>
                  <a:rPr lang="en-GB" b="0" dirty="0"/>
                  <a:t>chedule: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78F8F-407A-10C8-F648-4DA3677C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054" y="1778910"/>
                <a:ext cx="2676310" cy="276999"/>
              </a:xfrm>
              <a:prstGeom prst="rect">
                <a:avLst/>
              </a:prstGeom>
              <a:blipFill>
                <a:blip r:embed="rId3"/>
                <a:stretch>
                  <a:fillRect l="-5189" t="-27273" r="-472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890962-661F-575E-9F6E-566856AFF564}"/>
                  </a:ext>
                </a:extLst>
              </p:cNvPr>
              <p:cNvSpPr txBox="1"/>
              <p:nvPr/>
            </p:nvSpPr>
            <p:spPr>
              <a:xfrm>
                <a:off x="4791078" y="2236337"/>
                <a:ext cx="3917354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sepChr m:val="∣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890962-661F-575E-9F6E-566856AFF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8" y="2236337"/>
                <a:ext cx="3917354" cy="335413"/>
              </a:xfrm>
              <a:prstGeom prst="rect">
                <a:avLst/>
              </a:prstGeom>
              <a:blipFill>
                <a:blip r:embed="rId4"/>
                <a:stretch>
                  <a:fillRect l="-1294" r="-1618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A61360E2-4E80-894C-F48C-430F7E919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54" y="2812676"/>
            <a:ext cx="3894311" cy="19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6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7F3324-5004-26DD-414B-A73A0CFD6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702659"/>
            <a:ext cx="3921125" cy="1189203"/>
          </a:xfrm>
        </p:spPr>
        <p:txBody>
          <a:bodyPr anchor="t">
            <a:noAutofit/>
          </a:bodyPr>
          <a:lstStyle/>
          <a:p>
            <a:r>
              <a:rPr lang="en-US" dirty="0"/>
              <a:t>Denoising Diffusion Implicit Models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CC9F-9669-D22D-B327-F8FEC9CD1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733281"/>
            <a:ext cx="3921124" cy="3036716"/>
          </a:xfrm>
        </p:spPr>
        <p:txBody>
          <a:bodyPr anchor="t">
            <a:normAutofit fontScale="92500"/>
          </a:bodyPr>
          <a:lstStyle/>
          <a:p>
            <a:pPr>
              <a:buFont typeface="System Font Regular"/>
              <a:buChar char="-"/>
            </a:pPr>
            <a:r>
              <a:rPr lang="en-US" sz="2600" dirty="0"/>
              <a:t>Instead of learning a random process, this generalizes to non-Markovian processes from which you sample an entire process.</a:t>
            </a:r>
          </a:p>
          <a:p>
            <a:pPr>
              <a:buFont typeface="System Font Regular"/>
              <a:buChar char="-"/>
            </a:pPr>
            <a:r>
              <a:rPr lang="en-US" sz="2600" dirty="0"/>
              <a:t>This allows you to be much faster as it ends up being deterministic.</a:t>
            </a:r>
          </a:p>
        </p:txBody>
      </p:sp>
      <p:pic>
        <p:nvPicPr>
          <p:cNvPr id="3" name="Picture 2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22A47ECF-545D-5EF9-DDA6-29A601503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68687"/>
            <a:ext cx="4286055" cy="12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c16f2e-ac79-420b-bf02-152a3fab2b22" xsi:nil="true"/>
    <lcf76f155ced4ddcb4097134ff3c332f xmlns="e5618448-e42b-40ea-80d2-fe7c2030a18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bdc85b8c2b59763cc3d43b64e49cc8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fbecd554eafde8c36c37c40c8fe240c8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e5618448-e42b-40ea-80d2-fe7c2030a18b"/>
    <ds:schemaRef ds:uri="ddc16f2e-ac79-420b-bf02-152a3fab2b2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13A9A8B-8FD3-436A-9B3D-7176B95C814D}">
  <ds:schemaRefs>
    <ds:schemaRef ds:uri="ddc16f2e-ac79-420b-bf02-152a3fab2b22"/>
    <ds:schemaRef ds:uri="e5618448-e42b-40ea-80d2-fe7c2030a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15710</TotalTime>
  <Words>689</Words>
  <Application>Microsoft Macintosh PowerPoint</Application>
  <PresentationFormat>On-screen Show (16:9)</PresentationFormat>
  <Paragraphs>117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System Font Regular</vt:lpstr>
      <vt:lpstr>Office Theme</vt:lpstr>
      <vt:lpstr>Unblurring from nothing: How do diffusion models work?</vt:lpstr>
      <vt:lpstr>PowerPoint Presentation</vt:lpstr>
      <vt:lpstr>What is diffusion anyway?</vt:lpstr>
      <vt:lpstr>PowerPoint Presentation</vt:lpstr>
      <vt:lpstr>PowerPoint Presentation</vt:lpstr>
      <vt:lpstr>PowerPoint Presentation</vt:lpstr>
      <vt:lpstr>Noise-cancelling sampling</vt:lpstr>
      <vt:lpstr>PowerPoint Presentation</vt:lpstr>
      <vt:lpstr>PowerPoint Presentation</vt:lpstr>
      <vt:lpstr>U-Nets all the way down (and then back up again)</vt:lpstr>
      <vt:lpstr>PowerPoint Presentation</vt:lpstr>
      <vt:lpstr>PowerPoint Presentation</vt:lpstr>
      <vt:lpstr>Art lessons for machines: how do we train these models?</vt:lpstr>
      <vt:lpstr>PowerPoint Presentation</vt:lpstr>
      <vt:lpstr>How to ask for pretty pictures: What do you want them to create for you?</vt:lpstr>
      <vt:lpstr>PowerPoint Presentation</vt:lpstr>
      <vt:lpstr>PowerPoint Presentation</vt:lpstr>
      <vt:lpstr>PowerPoint Presentation</vt:lpstr>
      <vt:lpstr>PowerPoint Presentation</vt:lpstr>
      <vt:lpstr>Limitations and ethical quandaries</vt:lpstr>
      <vt:lpstr>PowerPoint Presentation</vt:lpstr>
      <vt:lpstr>PowerPoint Presentation</vt:lpstr>
      <vt:lpstr>A sneak peak at stable diffusion</vt:lpstr>
      <vt:lpstr>PowerPoint Presentation</vt:lpstr>
      <vt:lpstr>Thanks for Listening!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Edmund Dable-Heath</cp:lastModifiedBy>
  <cp:revision>35</cp:revision>
  <cp:lastPrinted>2017-11-14T13:34:51Z</cp:lastPrinted>
  <dcterms:created xsi:type="dcterms:W3CDTF">2017-03-06T16:45:41Z</dcterms:created>
  <dcterms:modified xsi:type="dcterms:W3CDTF">2023-11-13T13:05:10Z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0x01010059AA62DCEA4FAE4394823B509BA2709F</vt:lpwstr>
  </property>
  <property fmtid="{D5CDD505-2E9C-101B-9397-08002B2CF9AE}" pid="4" name="MediaServiceImageTags">
    <vt:lpwstr/>
  </property>
</Properties>
</file>